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69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6C388F5A-88B9-4F94-9706-BE7EE385A4C2}">
          <p14:sldIdLst>
            <p14:sldId id="269"/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  <p14:sldId id="27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98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63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Total Deduction</a:t>
            </a:r>
            <a:r>
              <a:rPr lang="en-US" baseline="0" dirty="0"/>
              <a:t> = $70,000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SALT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Year 1</c:v>
                </c:pt>
                <c:pt idx="1">
                  <c:v>Year 2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 formatCode="&quot;$&quot;#,##0_);[Red]\(&quot;$&quot;#,##0\)">
                  <c:v>10000</c:v>
                </c:pt>
                <c:pt idx="1">
                  <c:v>10000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3C0-424E-8A70-88DC4A290E4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Interest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Year 1</c:v>
                </c:pt>
                <c:pt idx="1">
                  <c:v>Year 2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 formatCode="&quot;$&quot;#,##0_);[Red]\(&quot;$&quot;#,##0\)">
                  <c:v>15000</c:v>
                </c:pt>
                <c:pt idx="1">
                  <c:v>15000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3C0-424E-8A70-88DC4A290E45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Charity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Year 1</c:v>
                </c:pt>
                <c:pt idx="1">
                  <c:v>Year 2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 formatCode="&quot;$&quot;#,##0_);[Red]\(&quot;$&quot;#,##0\)">
                  <c:v>10000</c:v>
                </c:pt>
                <c:pt idx="1">
                  <c:v>10000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3C0-424E-8A70-88DC4A290E4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1819056624"/>
        <c:axId val="1819056144"/>
      </c:barChart>
      <c:catAx>
        <c:axId val="18190566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19056144"/>
        <c:crosses val="autoZero"/>
        <c:auto val="1"/>
        <c:lblAlgn val="ctr"/>
        <c:lblOffset val="100"/>
        <c:noMultiLvlLbl val="0"/>
      </c:catAx>
      <c:valAx>
        <c:axId val="18190561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_);[Red]\(&quot;$&quot;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190566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Total Deduction = $76,500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Year 1</c:v>
                </c:pt>
                <c:pt idx="1">
                  <c:v>Year 2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 formatCode="&quot;$&quot;#,##0_);[Red]\(&quot;$&quot;#,##0\)">
                  <c:v>10000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D43-4120-9196-EAFE7F8CD66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Interest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Year 1</c:v>
                </c:pt>
                <c:pt idx="1">
                  <c:v>Year 2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15000</c:v>
                </c:pt>
                <c:pt idx="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D43-4120-9196-EAFE7F8CD665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Year 1</c:v>
                </c:pt>
                <c:pt idx="1">
                  <c:v>Year 2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20000</c:v>
                </c:pt>
                <c:pt idx="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D43-4120-9196-EAFE7F8CD665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Standard Deduction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Year 1</c:v>
                </c:pt>
                <c:pt idx="1">
                  <c:v>Year 2</c:v>
                </c:pt>
              </c:strCache>
            </c:strRef>
          </c:cat>
          <c:val>
            <c:numRef>
              <c:f>Sheet1!$E$2:$E$3</c:f>
              <c:numCache>
                <c:formatCode>General</c:formatCode>
                <c:ptCount val="2"/>
                <c:pt idx="1">
                  <c:v>31500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D43-4120-9196-EAFE7F8CD6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826502704"/>
        <c:axId val="1826501264"/>
      </c:barChart>
      <c:catAx>
        <c:axId val="18265027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26501264"/>
        <c:crosses val="autoZero"/>
        <c:auto val="1"/>
        <c:lblAlgn val="ctr"/>
        <c:lblOffset val="100"/>
        <c:noMultiLvlLbl val="0"/>
      </c:catAx>
      <c:valAx>
        <c:axId val="18265012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_);[Red]\(&quot;$&quot;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265027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1A2FD8-4BF3-4006-A8F0-FF2A48424AD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A15040-45E2-4367-BC63-306EB2CD2A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3228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9600" dirty="0"/>
              <a:t>New York</a:t>
            </a:r>
            <a:r>
              <a:rPr lang="en-US" sz="9600" baseline="0" dirty="0"/>
              <a:t> Story</a:t>
            </a:r>
          </a:p>
          <a:p>
            <a:endParaRPr lang="en-US" sz="4000" baseline="0" dirty="0"/>
          </a:p>
          <a:p>
            <a:r>
              <a:rPr lang="en-US" sz="4000" baseline="0" dirty="0"/>
              <a:t>Why do we Plan?</a:t>
            </a:r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1E8B53-7074-4F40-B2A5-EAF9F82880C6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00986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A1C27-8AFD-55AA-8039-EC822C1B9A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9CB868-B739-BE37-2BFE-D8A65BBFCD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F4CA02-4CDD-5CAB-28D4-A76C4481FD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19354-6510-4A67-88A6-378E002F0C89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753074-0089-C575-A8F4-871EAA4086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0B35AB-5E2C-92BF-B47C-96F0B073D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48C24-7EF4-4DAE-B0E9-B62BB048A8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326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FAE68C-2A1C-ACD0-0945-05E8736539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91282E-BF1C-9F02-A3C8-05306C73BA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ECB03E-DB98-F2C8-1807-04AAB1DD01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19354-6510-4A67-88A6-378E002F0C89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A84C2D-7D94-FA50-0839-86C49A4999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ABC479-4E75-2500-2CB6-58152727B2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48C24-7EF4-4DAE-B0E9-B62BB048A8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5272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89E5A30-A1F0-5DFD-8672-C51E403A64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64B5D8-CEA9-8301-7EDB-25D7567AFA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EE8F67-471F-9B61-225B-917E81CC91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19354-6510-4A67-88A6-378E002F0C89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FC0E2E-28F7-8142-2427-EAFFA84047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9EF3F3-E8DC-55C9-71A6-1A9D44172A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48C24-7EF4-4DAE-B0E9-B62BB048A8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652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F779D0-9037-CE95-27DD-EC20DE3DEE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 b="1">
                <a:solidFill>
                  <a:srgbClr val="0070C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E6958F-BF22-DFF9-4340-908EDB5ED8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A22B1E-798F-40F4-5DCC-E09453449F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19354-6510-4A67-88A6-378E002F0C89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F6BC6A-39D8-9788-08A6-38FB1D204A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0530BE-151F-56A5-983D-DDC093EE3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48C24-7EF4-4DAE-B0E9-B62BB048A8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418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7C2F34-5F76-7D5E-4FA0-3CF0FC1356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C94C2C-1E5D-3E38-F1E0-B7082B9CAA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472753-5FCE-E7E8-74ED-688D8BA0B2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19354-6510-4A67-88A6-378E002F0C89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5639EE-7158-072F-B05E-19FA2698B5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BA11C1-9D23-37F0-6F51-A5E0998941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48C24-7EF4-4DAE-B0E9-B62BB048A8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252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9F8707-A5ED-7886-02B1-49546CFD17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168678-9A1B-7F4F-0B6E-C222292A2A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D9D4E1-8202-EDD8-26B4-36292EED0C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702096-81CF-D394-2F41-2CDF31971D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19354-6510-4A67-88A6-378E002F0C89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415828-15A3-A044-88BC-92A4F8AB59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C1B34E-5695-8989-EFA3-4016DA900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48C24-7EF4-4DAE-B0E9-B62BB048A8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174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52B406-C2DD-9935-73D5-9BC407ADBE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00CAA6-DBD2-54CF-182D-2FCB1A6D80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A3D559-FBD9-4761-C0DB-684E60D49B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0DD7F3C-88A7-522C-3369-96481F2FCF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172A9D-B3D2-2545-1172-B4C1EC0654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2A7012-417D-0F7F-08F9-586529F0A9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19354-6510-4A67-88A6-378E002F0C89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041DE86-0CFA-D836-C011-D8E8C75FC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90BB992-D2D9-7FBF-4E3A-D48A03E32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48C24-7EF4-4DAE-B0E9-B62BB048A8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405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9D7F0-E78A-5822-AE30-5613E938F5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F8B0208-67EB-A600-44FD-9296B19436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19354-6510-4A67-88A6-378E002F0C89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0184A3-3068-D007-1615-A04F89560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CC1F66-0A9F-7A01-04D1-EC6EB1F58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48C24-7EF4-4DAE-B0E9-B62BB048A8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885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D2B941-C1FA-068A-EB77-059CA042BE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19354-6510-4A67-88A6-378E002F0C89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C729129-A44D-E802-AD4C-75F1E0777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124328-9876-FB11-1951-1E4DCB9F7C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48C24-7EF4-4DAE-B0E9-B62BB048A8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602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8DEF36-D775-7EFA-FC81-89559E9F60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EEEB70-A4D2-CDE6-4150-372957885F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42D3C3-A38C-62EA-5CB0-EEAF46E857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B1BD10-8AD7-77C2-0F41-5D866553B6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19354-6510-4A67-88A6-378E002F0C89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7B5E77-592A-23A6-E6F0-663BCDC2DF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E4A3B1-4893-2F26-DC8C-8F81B2C19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48C24-7EF4-4DAE-B0E9-B62BB048A8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901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5DBE43-668D-9902-7EBE-FE8A1304A8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6EE8346-B0EB-C041-04A7-356EEC1B90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C93330-30E5-7948-08C4-CE4F14FE6D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5BF77A-08D9-2653-7162-C10CD30D6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19354-6510-4A67-88A6-378E002F0C89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BE2E3D-4B0A-6B28-92D1-B8FD87547B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98E22C-41B9-6570-8F60-CC58952276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48C24-7EF4-4DAE-B0E9-B62BB048A8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102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05C661D-DEB2-E1A6-78FA-EF0AF581A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3004BF-D35E-EF8D-CC1D-9FC4DDDDD5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B1DDD9-FD57-34DE-0FFE-72723A2199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519354-6510-4A67-88A6-378E002F0C89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0A0A48-3CBE-6A06-8079-C577058368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D0679E-88A0-3B17-C435-A9130C0273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348C24-7EF4-4DAE-B0E9-B62BB048A8CB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4EED83F-9C64-CDF5-8676-A171FC971E1F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123" y="136525"/>
            <a:ext cx="3585126" cy="697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1670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0070C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865313"/>
            <a:ext cx="9144000" cy="2387600"/>
          </a:xfrm>
        </p:spPr>
        <p:txBody>
          <a:bodyPr/>
          <a:lstStyle/>
          <a:p>
            <a:r>
              <a:rPr lang="en-US" b="0" dirty="0">
                <a:latin typeface="Arial" pitchFamily="34" charset="0"/>
                <a:cs typeface="Arial" pitchFamily="34" charset="0"/>
              </a:rPr>
              <a:t>Tax Efficient </a:t>
            </a:r>
            <a:br>
              <a:rPr lang="en-US" b="0" dirty="0">
                <a:latin typeface="Arial" pitchFamily="34" charset="0"/>
                <a:cs typeface="Arial" pitchFamily="34" charset="0"/>
              </a:rPr>
            </a:br>
            <a:r>
              <a:rPr lang="en-US" b="0" dirty="0">
                <a:latin typeface="Arial" pitchFamily="34" charset="0"/>
                <a:cs typeface="Arial" pitchFamily="34" charset="0"/>
              </a:rPr>
              <a:t>Support to Charity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6849" y="642080"/>
            <a:ext cx="9144000" cy="1480789"/>
          </a:xfrm>
          <a:prstGeom prst="rect">
            <a:avLst/>
          </a:prstGeom>
          <a:ln w="38100" cap="sq">
            <a:noFill/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  <a:softEdge rad="317500"/>
          </a:effectLst>
        </p:spPr>
      </p:pic>
      <p:sp>
        <p:nvSpPr>
          <p:cNvPr id="5" name="TextBox 4"/>
          <p:cNvSpPr txBox="1"/>
          <p:nvPr/>
        </p:nvSpPr>
        <p:spPr>
          <a:xfrm>
            <a:off x="7827119" y="4929882"/>
            <a:ext cx="2604496" cy="18466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dirty="0"/>
              <a:t>Curt Sheldon, CFP®, EA, AIF® </a:t>
            </a:r>
          </a:p>
          <a:p>
            <a:pPr algn="r"/>
            <a:r>
              <a:rPr lang="en-US" sz="1600" dirty="0"/>
              <a:t>President and Lead Planner</a:t>
            </a:r>
          </a:p>
          <a:p>
            <a:pPr algn="r"/>
            <a:r>
              <a:rPr lang="en-US" sz="1600" dirty="0"/>
              <a:t>C.L. Sheldon &amp; Company, LLC</a:t>
            </a:r>
          </a:p>
          <a:p>
            <a:pPr algn="r"/>
            <a:r>
              <a:rPr lang="en-US" sz="1600" dirty="0"/>
              <a:t>www.CLSheldon.com</a:t>
            </a:r>
          </a:p>
          <a:p>
            <a:pPr algn="r"/>
            <a:r>
              <a:rPr lang="en-US" sz="1600" dirty="0"/>
              <a:t>(703) 542-4000</a:t>
            </a:r>
          </a:p>
          <a:p>
            <a:pPr algn="r"/>
            <a:r>
              <a:rPr lang="en-US" sz="1600" dirty="0"/>
              <a:t>(210) 960-0699</a:t>
            </a:r>
          </a:p>
          <a:p>
            <a:pPr algn="r"/>
            <a:r>
              <a:rPr lang="en-US" sz="1600" dirty="0"/>
              <a:t>(800) 928-1820</a:t>
            </a:r>
          </a:p>
        </p:txBody>
      </p:sp>
    </p:spTree>
    <p:extLst>
      <p:ext uri="{BB962C8B-B14F-4D97-AF65-F5344CB8AC3E}">
        <p14:creationId xmlns:p14="http://schemas.microsoft.com/office/powerpoint/2010/main" val="315129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9389C9-7F3B-286F-E5C8-DE57AA3E7E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Bunching Contributions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C0E57CD-FD74-5647-32B5-06C7455C635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Without Bunching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4A7320C5-715F-32A2-AF32-6F2C48900C5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760520651"/>
              </p:ext>
            </p:extLst>
          </p:nvPr>
        </p:nvGraphicFramePr>
        <p:xfrm>
          <a:off x="839788" y="2505075"/>
          <a:ext cx="5157787" cy="36845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52C2E9E-6F79-0FAC-A9FC-D4A3A2A949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With Bunching</a:t>
            </a:r>
          </a:p>
        </p:txBody>
      </p:sp>
      <p:graphicFrame>
        <p:nvGraphicFramePr>
          <p:cNvPr id="12" name="Content Placeholder 11">
            <a:extLst>
              <a:ext uri="{FF2B5EF4-FFF2-40B4-BE49-F238E27FC236}">
                <a16:creationId xmlns:a16="http://schemas.microsoft.com/office/drawing/2014/main" id="{D61794DB-34EE-5AA3-B83F-CDDFE56A4AB2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4130793241"/>
              </p:ext>
            </p:extLst>
          </p:nvPr>
        </p:nvGraphicFramePr>
        <p:xfrm>
          <a:off x="6172200" y="2505075"/>
          <a:ext cx="5183188" cy="36845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C59B81C-F467-5E88-A282-C83B28D6EB3D}"/>
              </a:ext>
            </a:extLst>
          </p:cNvPr>
          <p:cNvCxnSpPr>
            <a:cxnSpLocks/>
          </p:cNvCxnSpPr>
          <p:nvPr/>
        </p:nvCxnSpPr>
        <p:spPr>
          <a:xfrm>
            <a:off x="1581150" y="3590925"/>
            <a:ext cx="43053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27995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110BA113-2F5D-839F-249B-82112B56B4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OBBBA Changes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9D4F4F56-C831-BDF3-E4CD-47506D07CC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Charitable Giving Changes Starting in 2026</a:t>
            </a:r>
          </a:p>
          <a:p>
            <a:pPr lvl="1"/>
            <a:r>
              <a:rPr lang="en-US" dirty="0"/>
              <a:t>Non-itemizers can deduct some </a:t>
            </a:r>
            <a:r>
              <a:rPr lang="en-US" u="sng" dirty="0"/>
              <a:t>cash</a:t>
            </a:r>
            <a:r>
              <a:rPr lang="en-US" dirty="0"/>
              <a:t> contributions</a:t>
            </a:r>
          </a:p>
          <a:p>
            <a:pPr lvl="2"/>
            <a:r>
              <a:rPr lang="en-US" dirty="0"/>
              <a:t>$2,000 Married Filing Jointly</a:t>
            </a:r>
          </a:p>
          <a:p>
            <a:pPr lvl="2"/>
            <a:r>
              <a:rPr lang="en-US" dirty="0"/>
              <a:t>$1,000 All Others</a:t>
            </a:r>
          </a:p>
          <a:p>
            <a:pPr lvl="1"/>
            <a:r>
              <a:rPr lang="en-US" dirty="0"/>
              <a:t>Itemizers have a charitable deduction “floor” of 0.5% of AGI</a:t>
            </a:r>
          </a:p>
          <a:p>
            <a:pPr lvl="2"/>
            <a:r>
              <a:rPr lang="en-US" dirty="0"/>
              <a:t>$100,000 AGI = first $500 of charitable contributions not deductible</a:t>
            </a:r>
          </a:p>
          <a:p>
            <a:r>
              <a:rPr lang="en-US" dirty="0"/>
              <a:t>Reduction of Benefit of Itemized Deductions for High Earners</a:t>
            </a:r>
          </a:p>
          <a:p>
            <a:pPr lvl="1"/>
            <a:r>
              <a:rPr lang="en-US" dirty="0"/>
              <a:t>Those in 37% bracket only get 35% benefit from </a:t>
            </a:r>
            <a:r>
              <a:rPr lang="en-US" u="sng" dirty="0"/>
              <a:t>total</a:t>
            </a:r>
            <a:r>
              <a:rPr lang="en-US" dirty="0"/>
              <a:t> itemized deductions</a:t>
            </a:r>
          </a:p>
          <a:p>
            <a:r>
              <a:rPr lang="en-US" dirty="0"/>
              <a:t>If You Itemize and are a High Earner, 2025 is Year to Contribute</a:t>
            </a:r>
          </a:p>
          <a:p>
            <a:pPr lvl="1"/>
            <a:r>
              <a:rPr lang="en-US" dirty="0"/>
              <a:t>DAF anyone?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29428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F0A652-89B7-BC98-18C0-92F680F911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CLATs, CLUTs, CRATs and CRUTs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7BA64D-7AAB-0188-03DB-7FEEF5DC7F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Primarily an Estate Tax Planning Tool</a:t>
            </a:r>
          </a:p>
          <a:p>
            <a:r>
              <a:rPr lang="en-US" dirty="0"/>
              <a:t>Can Be Used for Income Tax Planning/Reduction</a:t>
            </a:r>
          </a:p>
          <a:p>
            <a:r>
              <a:rPr lang="en-US" dirty="0"/>
              <a:t>Complicated, But Basics</a:t>
            </a:r>
          </a:p>
          <a:p>
            <a:pPr lvl="1"/>
            <a:r>
              <a:rPr lang="en-US" dirty="0"/>
              <a:t>Taxpayer sets-up an annuity</a:t>
            </a:r>
          </a:p>
          <a:p>
            <a:pPr lvl="1"/>
            <a:r>
              <a:rPr lang="en-US" dirty="0"/>
              <a:t>Charity receives either the money left in the annuity when taxpayer dies or the income from the annuity</a:t>
            </a:r>
          </a:p>
          <a:p>
            <a:pPr lvl="1"/>
            <a:r>
              <a:rPr lang="en-US" dirty="0"/>
              <a:t>Taxpayer receives an income tax deduction equal to “value” of income stream or remainder interest</a:t>
            </a:r>
          </a:p>
          <a:p>
            <a:r>
              <a:rPr lang="en-US" dirty="0"/>
              <a:t>Expensive. Attorney Required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17773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31B03D-1326-CEB8-4890-2AB4BB5233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Inter-Family Asset Transfer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A3A5BC-65A5-4D4D-7773-CA733643AC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Gift Appreciated Assets to Children/Other Family Members</a:t>
            </a:r>
          </a:p>
          <a:p>
            <a:pPr lvl="1"/>
            <a:r>
              <a:rPr lang="en-US" dirty="0"/>
              <a:t>$19,000 annual gift tax exclusion</a:t>
            </a:r>
          </a:p>
          <a:p>
            <a:pPr lvl="2"/>
            <a:r>
              <a:rPr lang="en-US" dirty="0"/>
              <a:t>Gift of a present interest</a:t>
            </a:r>
          </a:p>
          <a:p>
            <a:pPr lvl="1"/>
            <a:r>
              <a:rPr lang="en-US" dirty="0"/>
              <a:t>Adult, independent children in lower/0% capital gains tax bracket</a:t>
            </a:r>
          </a:p>
          <a:p>
            <a:pPr lvl="2"/>
            <a:r>
              <a:rPr lang="en-US" dirty="0"/>
              <a:t>O% tax bracket for MFJ &lt; $96,700 </a:t>
            </a:r>
            <a:r>
              <a:rPr lang="en-US" u="sng" dirty="0"/>
              <a:t>taxable income</a:t>
            </a:r>
          </a:p>
          <a:p>
            <a:pPr lvl="2"/>
            <a:r>
              <a:rPr lang="en-US" dirty="0"/>
              <a:t>0% tax bracket for Single &lt; $48,350 taxable income</a:t>
            </a:r>
          </a:p>
          <a:p>
            <a:pPr lvl="2"/>
            <a:r>
              <a:rPr lang="en-US" dirty="0"/>
              <a:t>0% tax bracket for </a:t>
            </a:r>
            <a:r>
              <a:rPr lang="en-US" dirty="0" err="1"/>
              <a:t>HoH</a:t>
            </a:r>
            <a:r>
              <a:rPr lang="en-US" dirty="0"/>
              <a:t> &lt; $64,750</a:t>
            </a:r>
          </a:p>
          <a:p>
            <a:pPr lvl="1"/>
            <a:r>
              <a:rPr lang="en-US" dirty="0"/>
              <a:t>Minor children or children who are students</a:t>
            </a:r>
          </a:p>
          <a:p>
            <a:pPr lvl="2"/>
            <a:r>
              <a:rPr lang="en-US" dirty="0"/>
              <a:t>Unearned income &lt; $2,700, likely no tax</a:t>
            </a:r>
          </a:p>
          <a:p>
            <a:pPr lvl="2"/>
            <a:r>
              <a:rPr lang="en-US" dirty="0"/>
              <a:t>Unearned income &gt; $2,700 taxed a parents’ rate</a:t>
            </a:r>
          </a:p>
          <a:p>
            <a:r>
              <a:rPr lang="en-US" dirty="0"/>
              <a:t>Hold Until Death for Step-up in Basis</a:t>
            </a:r>
          </a:p>
          <a:p>
            <a:r>
              <a:rPr lang="en-US" dirty="0"/>
              <a:t>State 529 Plans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74790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ECD6662-C165-43F2-A51F-BEB17A06C03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11F4416-D86B-8868-BAD0-E00D13DEAE0C}"/>
              </a:ext>
            </a:extLst>
          </p:cNvPr>
          <p:cNvSpPr txBox="1"/>
          <p:nvPr/>
        </p:nvSpPr>
        <p:spPr>
          <a:xfrm>
            <a:off x="7827119" y="4929882"/>
            <a:ext cx="2604496" cy="18466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dirty="0"/>
              <a:t>Curt Sheldon, CFP®, EA, AIF® </a:t>
            </a:r>
          </a:p>
          <a:p>
            <a:pPr algn="r"/>
            <a:r>
              <a:rPr lang="en-US" sz="1600" dirty="0"/>
              <a:t>President and Lead Planner</a:t>
            </a:r>
          </a:p>
          <a:p>
            <a:pPr algn="r"/>
            <a:r>
              <a:rPr lang="en-US" sz="1600" dirty="0"/>
              <a:t>C.L. Sheldon &amp; Company, LLC</a:t>
            </a:r>
          </a:p>
          <a:p>
            <a:pPr algn="r"/>
            <a:r>
              <a:rPr lang="en-US" sz="1600" dirty="0"/>
              <a:t>www.CLSheldon.com</a:t>
            </a:r>
          </a:p>
          <a:p>
            <a:pPr algn="r"/>
            <a:r>
              <a:rPr lang="en-US" sz="1600" dirty="0"/>
              <a:t>(703) 542-4000</a:t>
            </a:r>
          </a:p>
          <a:p>
            <a:pPr algn="r"/>
            <a:r>
              <a:rPr lang="en-US" sz="1600" dirty="0"/>
              <a:t>(210) 960-0699</a:t>
            </a:r>
          </a:p>
          <a:p>
            <a:pPr algn="r"/>
            <a:r>
              <a:rPr lang="en-US" sz="1600" dirty="0"/>
              <a:t>(800) 928-1820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A0963A9-5C25-E10F-C405-E1EE406F7B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6849" y="642080"/>
            <a:ext cx="9144000" cy="1480789"/>
          </a:xfrm>
          <a:prstGeom prst="rect">
            <a:avLst/>
          </a:prstGeom>
          <a:ln w="38100" cap="sq">
            <a:noFill/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  <a:softEdge rad="317500"/>
          </a:effectLst>
        </p:spPr>
      </p:pic>
    </p:spTree>
    <p:extLst>
      <p:ext uri="{BB962C8B-B14F-4D97-AF65-F5344CB8AC3E}">
        <p14:creationId xmlns:p14="http://schemas.microsoft.com/office/powerpoint/2010/main" val="26528753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039D390-CE91-EFBA-F5F6-BD11AD948B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4E014F1-E857-C536-B80D-EEFB28E3C6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Two Golden Rules</a:t>
            </a:r>
          </a:p>
          <a:p>
            <a:r>
              <a:rPr lang="en-US" dirty="0"/>
              <a:t>Qualified Charitable Distributions</a:t>
            </a:r>
          </a:p>
          <a:p>
            <a:r>
              <a:rPr lang="en-US" dirty="0"/>
              <a:t>Donor Advised Funds</a:t>
            </a:r>
          </a:p>
          <a:p>
            <a:r>
              <a:rPr lang="en-US" dirty="0"/>
              <a:t>Donating Appreciated Assets</a:t>
            </a:r>
          </a:p>
          <a:p>
            <a:r>
              <a:rPr lang="en-US" dirty="0"/>
              <a:t>Bunching Deductions</a:t>
            </a:r>
          </a:p>
          <a:p>
            <a:r>
              <a:rPr lang="en-US" dirty="0"/>
              <a:t>Changes Coming</a:t>
            </a:r>
          </a:p>
          <a:p>
            <a:r>
              <a:rPr lang="en-US" dirty="0"/>
              <a:t>Advanced Use of Trusts</a:t>
            </a:r>
          </a:p>
          <a:p>
            <a:r>
              <a:rPr lang="en-US" dirty="0"/>
              <a:t>Charity Begins at Home</a:t>
            </a:r>
          </a:p>
        </p:txBody>
      </p:sp>
    </p:spTree>
    <p:extLst>
      <p:ext uri="{BB962C8B-B14F-4D97-AF65-F5344CB8AC3E}">
        <p14:creationId xmlns:p14="http://schemas.microsoft.com/office/powerpoint/2010/main" val="35129573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2CAAC7-218E-BD56-5AA9-65E00DD9A9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Golden Rules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E7F195-E929-7E4B-27E2-9C94B75A52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Don’t Donate to Charity to Save/Make Money</a:t>
            </a:r>
          </a:p>
          <a:p>
            <a:pPr lvl="1"/>
            <a:r>
              <a:rPr lang="en-US" dirty="0"/>
              <a:t>Support Charities as you are moved to do</a:t>
            </a:r>
          </a:p>
          <a:p>
            <a:pPr lvl="1"/>
            <a:r>
              <a:rPr lang="en-US" dirty="0"/>
              <a:t>Do it in the most tax efficient way possible</a:t>
            </a:r>
          </a:p>
          <a:p>
            <a:r>
              <a:rPr lang="en-US" dirty="0"/>
              <a:t>Cash is Not King</a:t>
            </a:r>
          </a:p>
          <a:p>
            <a:pPr lvl="1"/>
            <a:r>
              <a:rPr lang="en-US" dirty="0"/>
              <a:t>Donating cash is almost always the least tax efficient way to support charity</a:t>
            </a:r>
          </a:p>
        </p:txBody>
      </p:sp>
    </p:spTree>
    <p:extLst>
      <p:ext uri="{BB962C8B-B14F-4D97-AF65-F5344CB8AC3E}">
        <p14:creationId xmlns:p14="http://schemas.microsoft.com/office/powerpoint/2010/main" val="24681002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A7D776-8274-D9CA-4080-03738B16EC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Qualified Charitable Contributions </a:t>
            </a:r>
            <a:br>
              <a:rPr lang="en-US" dirty="0"/>
            </a:br>
            <a:r>
              <a:rPr lang="en-US" dirty="0"/>
              <a:t>(QCD)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F8747A-E9F3-91AE-D69F-709540CE7F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Rules</a:t>
            </a:r>
          </a:p>
          <a:p>
            <a:endParaRPr lang="en-US" dirty="0"/>
          </a:p>
          <a:p>
            <a:r>
              <a:rPr lang="en-US" dirty="0"/>
              <a:t>Why They’re So Valuable</a:t>
            </a:r>
          </a:p>
        </p:txBody>
      </p:sp>
    </p:spTree>
    <p:extLst>
      <p:ext uri="{BB962C8B-B14F-4D97-AF65-F5344CB8AC3E}">
        <p14:creationId xmlns:p14="http://schemas.microsoft.com/office/powerpoint/2010/main" val="10062494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A00AFF-E3BC-57BF-7330-4D4A7CB1DE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QCD Rules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706A33-BAAF-D54F-ACD9-557A78757B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Must be 70 ½ When Distribution is Made</a:t>
            </a:r>
          </a:p>
          <a:p>
            <a:pPr lvl="1"/>
            <a:r>
              <a:rPr lang="en-US" dirty="0"/>
              <a:t>Not by end of year</a:t>
            </a:r>
          </a:p>
          <a:p>
            <a:r>
              <a:rPr lang="en-US" dirty="0"/>
              <a:t>Distribution Must be from an IRA</a:t>
            </a:r>
          </a:p>
          <a:p>
            <a:pPr lvl="1"/>
            <a:r>
              <a:rPr lang="en-US" dirty="0"/>
              <a:t>Not a 401(k), TSP, 403(b) or any other employer sponsored account</a:t>
            </a:r>
          </a:p>
          <a:p>
            <a:r>
              <a:rPr lang="en-US" dirty="0"/>
              <a:t>QCD’s Can’t Exceed $100,000 per Year</a:t>
            </a:r>
          </a:p>
          <a:p>
            <a:r>
              <a:rPr lang="en-US" dirty="0"/>
              <a:t>Distribution Must Go Directly from IRA Trustee to Charity</a:t>
            </a:r>
          </a:p>
          <a:p>
            <a:pPr lvl="1"/>
            <a:r>
              <a:rPr lang="en-US" dirty="0"/>
              <a:t>You can’t have control of the money</a:t>
            </a:r>
          </a:p>
          <a:p>
            <a:r>
              <a:rPr lang="en-US" dirty="0"/>
              <a:t>Must Go to a Qualified Charity</a:t>
            </a:r>
          </a:p>
          <a:p>
            <a:r>
              <a:rPr lang="en-US" dirty="0"/>
              <a:t>Must be Reduced by Deductible Contributions Made After 70 ½ </a:t>
            </a:r>
          </a:p>
        </p:txBody>
      </p:sp>
    </p:spTree>
    <p:extLst>
      <p:ext uri="{BB962C8B-B14F-4D97-AF65-F5344CB8AC3E}">
        <p14:creationId xmlns:p14="http://schemas.microsoft.com/office/powerpoint/2010/main" val="34533179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856C9A-8FE8-05DD-3C47-A9038263D6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I Love QCD’s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E31A0E-F91A-A2CE-C20A-60D7EB6960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67251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QCD’s are Excluded from Income</a:t>
            </a:r>
          </a:p>
          <a:p>
            <a:pPr lvl="1"/>
            <a:r>
              <a:rPr lang="en-US" dirty="0"/>
              <a:t>Become most effective when RMDs “Kick-In”</a:t>
            </a:r>
          </a:p>
          <a:p>
            <a:r>
              <a:rPr lang="en-US" dirty="0"/>
              <a:t>You Don’t Need to Itemize Deductions to Get a Tax Advantage From the Contribution</a:t>
            </a:r>
          </a:p>
          <a:p>
            <a:pPr lvl="1"/>
            <a:r>
              <a:rPr lang="en-US" dirty="0"/>
              <a:t>Majority of retired taxpayers do not itemize</a:t>
            </a:r>
          </a:p>
          <a:p>
            <a:r>
              <a:rPr lang="en-US" dirty="0"/>
              <a:t>Not Included in Adjusted Gross Income (AGI)</a:t>
            </a:r>
          </a:p>
          <a:p>
            <a:r>
              <a:rPr lang="en-US" dirty="0"/>
              <a:t>AGI Controls Other Things</a:t>
            </a:r>
          </a:p>
          <a:p>
            <a:pPr lvl="1"/>
            <a:r>
              <a:rPr lang="en-US" dirty="0"/>
              <a:t>Amount of Social Security subject to taxation</a:t>
            </a:r>
          </a:p>
          <a:p>
            <a:pPr lvl="1"/>
            <a:r>
              <a:rPr lang="en-US" dirty="0"/>
              <a:t>Amount of deductible medical expenses</a:t>
            </a:r>
          </a:p>
          <a:p>
            <a:pPr lvl="1"/>
            <a:r>
              <a:rPr lang="en-US" dirty="0"/>
              <a:t>Numerous Credits</a:t>
            </a:r>
          </a:p>
          <a:p>
            <a:pPr lvl="1"/>
            <a:r>
              <a:rPr lang="en-US" dirty="0"/>
              <a:t>New </a:t>
            </a:r>
            <a:r>
              <a:rPr lang="en-US" i="1" dirty="0"/>
              <a:t>No Tax on Social Security </a:t>
            </a:r>
            <a:r>
              <a:rPr lang="en-US" dirty="0"/>
              <a:t>deduction</a:t>
            </a:r>
          </a:p>
          <a:p>
            <a:r>
              <a:rPr lang="en-US" dirty="0"/>
              <a:t>Will Still Need to Report on Your Tax Return</a:t>
            </a:r>
          </a:p>
          <a:p>
            <a:pPr lvl="1"/>
            <a:r>
              <a:rPr lang="en-US" dirty="0"/>
              <a:t>Form 1099-R will not document QCD</a:t>
            </a:r>
          </a:p>
        </p:txBody>
      </p:sp>
    </p:spTree>
    <p:extLst>
      <p:ext uri="{BB962C8B-B14F-4D97-AF65-F5344CB8AC3E}">
        <p14:creationId xmlns:p14="http://schemas.microsoft.com/office/powerpoint/2010/main" val="42552369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BCEB9F-083F-F191-555E-6C7D860EFA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Donor Advised Funds (DAF)</a:t>
            </a:r>
            <a:br>
              <a:rPr lang="en-US" dirty="0"/>
            </a:br>
            <a:r>
              <a:rPr lang="en-US" dirty="0"/>
              <a:t>Rules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1EF97D-EFAD-43A6-58B6-9BDB6B5CFB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Fund or Account</a:t>
            </a:r>
          </a:p>
          <a:p>
            <a:pPr lvl="1"/>
            <a:r>
              <a:rPr lang="en-US" dirty="0"/>
              <a:t>Which is separately identified by reference to contributions of a donor</a:t>
            </a:r>
          </a:p>
          <a:p>
            <a:pPr lvl="1"/>
            <a:r>
              <a:rPr lang="en-US" dirty="0"/>
              <a:t>Which is owned and controlled by a sponsoring organization (not a </a:t>
            </a:r>
            <a:br>
              <a:rPr lang="en-US" dirty="0"/>
            </a:br>
            <a:r>
              <a:rPr lang="en-US" dirty="0"/>
              <a:t>war veterans’ organization)</a:t>
            </a:r>
          </a:p>
          <a:p>
            <a:pPr lvl="1"/>
            <a:r>
              <a:rPr lang="en-US" dirty="0"/>
              <a:t>For which the donor has advisory privileges concerning distribution of funds</a:t>
            </a:r>
          </a:p>
          <a:p>
            <a:r>
              <a:rPr lang="en-US" dirty="0"/>
              <a:t>Can be Set Up at Most Brokers (Vanguard, Fidelity, Schwab)</a:t>
            </a:r>
          </a:p>
          <a:p>
            <a:r>
              <a:rPr lang="en-US" dirty="0"/>
              <a:t>Normal Charitable Contribution Limits Apply (50%/60% of AGI)</a:t>
            </a:r>
          </a:p>
          <a:p>
            <a:r>
              <a:rPr lang="en-US" dirty="0"/>
              <a:t>Distribution Can be Made Over Multiple Years</a:t>
            </a:r>
          </a:p>
        </p:txBody>
      </p:sp>
    </p:spTree>
    <p:extLst>
      <p:ext uri="{BB962C8B-B14F-4D97-AF65-F5344CB8AC3E}">
        <p14:creationId xmlns:p14="http://schemas.microsoft.com/office/powerpoint/2010/main" val="19736371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2852CF-F2B9-97C0-DF8D-E7B0A8C0B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DAF Benefits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8D2267-636C-26B7-2274-5787E0395B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Tax Benefits Accelerated Into 1 Year</a:t>
            </a:r>
          </a:p>
          <a:p>
            <a:pPr lvl="1"/>
            <a:r>
              <a:rPr lang="en-US" dirty="0"/>
              <a:t>High Income Year(s) prior to retirement</a:t>
            </a:r>
          </a:p>
          <a:p>
            <a:r>
              <a:rPr lang="en-US" dirty="0"/>
              <a:t>Charity Receives Benefits Over Many Years</a:t>
            </a:r>
          </a:p>
          <a:p>
            <a:r>
              <a:rPr lang="en-US" dirty="0"/>
              <a:t>Growth Inside DAF Increases Charitable Impact and is </a:t>
            </a:r>
            <a:r>
              <a:rPr lang="en-US" u="sng" dirty="0"/>
              <a:t>Tax Free </a:t>
            </a:r>
            <a:endParaRPr lang="en-US" dirty="0"/>
          </a:p>
          <a:p>
            <a:r>
              <a:rPr lang="en-US" dirty="0"/>
              <a:t>Can Become a Family Project</a:t>
            </a:r>
          </a:p>
        </p:txBody>
      </p:sp>
    </p:spTree>
    <p:extLst>
      <p:ext uri="{BB962C8B-B14F-4D97-AF65-F5344CB8AC3E}">
        <p14:creationId xmlns:p14="http://schemas.microsoft.com/office/powerpoint/2010/main" val="23739255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464F84-A04C-733D-4819-26595FD2EF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Donating Appreciated Assets</a:t>
            </a:r>
            <a:br>
              <a:rPr lang="en-US" dirty="0"/>
            </a:br>
            <a:r>
              <a:rPr lang="en-US" dirty="0"/>
              <a:t>Rules/Benefits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D2A691-22CB-6FE5-11CB-BD8F0332D7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Rules</a:t>
            </a:r>
          </a:p>
          <a:p>
            <a:pPr lvl="1"/>
            <a:r>
              <a:rPr lang="en-US" dirty="0"/>
              <a:t>Held for 1 year and a day (Long-Term)</a:t>
            </a:r>
          </a:p>
          <a:p>
            <a:pPr lvl="1"/>
            <a:r>
              <a:rPr lang="en-US" dirty="0"/>
              <a:t>Appreciated Asset</a:t>
            </a:r>
          </a:p>
          <a:p>
            <a:pPr lvl="1"/>
            <a:r>
              <a:rPr lang="en-US" dirty="0"/>
              <a:t>Limited to 30% of AGI</a:t>
            </a:r>
          </a:p>
          <a:p>
            <a:pPr lvl="1"/>
            <a:r>
              <a:rPr lang="en-US" dirty="0"/>
              <a:t>Security must be transferred (Not sold and donated)</a:t>
            </a:r>
          </a:p>
          <a:p>
            <a:r>
              <a:rPr lang="en-US" dirty="0"/>
              <a:t>Benefits</a:t>
            </a:r>
          </a:p>
          <a:p>
            <a:pPr lvl="1"/>
            <a:r>
              <a:rPr lang="en-US" dirty="0"/>
              <a:t>Deduction = FMV of asset on date of contribution not purchase price</a:t>
            </a:r>
          </a:p>
          <a:p>
            <a:pPr lvl="1"/>
            <a:r>
              <a:rPr lang="en-US" dirty="0"/>
              <a:t>Capital gain is transferred to the charity and charities don’t pay taxes</a:t>
            </a:r>
          </a:p>
          <a:p>
            <a:pPr lvl="1"/>
            <a:r>
              <a:rPr lang="en-US" dirty="0"/>
              <a:t>Benefit is multiplied when combined with a DAF</a:t>
            </a:r>
          </a:p>
          <a:p>
            <a:pPr lvl="1"/>
            <a:r>
              <a:rPr lang="en-US" dirty="0"/>
              <a:t>Helps even if you don’t itemize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6367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819</Words>
  <Application>Microsoft Office PowerPoint</Application>
  <PresentationFormat>Widescreen</PresentationFormat>
  <Paragraphs>124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Tax Efficient  Support to Charity</vt:lpstr>
      <vt:lpstr>Overview</vt:lpstr>
      <vt:lpstr>Two Golden Rules</vt:lpstr>
      <vt:lpstr>Qualified Charitable Contributions  (QCD)</vt:lpstr>
      <vt:lpstr>QCD Rules</vt:lpstr>
      <vt:lpstr>Why I Love QCD’s</vt:lpstr>
      <vt:lpstr>Donor Advised Funds (DAF) Rules</vt:lpstr>
      <vt:lpstr>DAF Benefits</vt:lpstr>
      <vt:lpstr>Donating Appreciated Assets Rules/Benefits</vt:lpstr>
      <vt:lpstr>Bunching Contributions</vt:lpstr>
      <vt:lpstr>OBBBA Changes</vt:lpstr>
      <vt:lpstr>CLATs, CLUTs, CRATs and CRUTs</vt:lpstr>
      <vt:lpstr>Inter-Family Asset Transfer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Curtis Sheldon</dc:creator>
  <cp:lastModifiedBy>Curtis Sheldon</cp:lastModifiedBy>
  <cp:revision>5</cp:revision>
  <dcterms:created xsi:type="dcterms:W3CDTF">2025-11-17T21:47:23Z</dcterms:created>
  <dcterms:modified xsi:type="dcterms:W3CDTF">2025-11-20T14:08:57Z</dcterms:modified>
</cp:coreProperties>
</file>